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8" r:id="rId1"/>
  </p:sldMasterIdLst>
  <p:notesMasterIdLst>
    <p:notesMasterId r:id="rId15"/>
  </p:notesMasterIdLst>
  <p:sldIdLst>
    <p:sldId id="497" r:id="rId2"/>
    <p:sldId id="533" r:id="rId3"/>
    <p:sldId id="559" r:id="rId4"/>
    <p:sldId id="560" r:id="rId5"/>
    <p:sldId id="558" r:id="rId6"/>
    <p:sldId id="561" r:id="rId7"/>
    <p:sldId id="562" r:id="rId8"/>
    <p:sldId id="563" r:id="rId9"/>
    <p:sldId id="564" r:id="rId10"/>
    <p:sldId id="565" r:id="rId11"/>
    <p:sldId id="566" r:id="rId12"/>
    <p:sldId id="567" r:id="rId13"/>
    <p:sldId id="494" r:id="rId14"/>
  </p:sldIdLst>
  <p:sldSz cx="9144000" cy="6858000" type="screen4x3"/>
  <p:notesSz cx="67818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C07B839-CC78-47ED-97C0-DB3B2D259401}">
          <p14:sldIdLst>
            <p14:sldId id="497"/>
            <p14:sldId id="533"/>
            <p14:sldId id="559"/>
            <p14:sldId id="560"/>
            <p14:sldId id="558"/>
            <p14:sldId id="561"/>
            <p14:sldId id="562"/>
            <p14:sldId id="563"/>
            <p14:sldId id="564"/>
            <p14:sldId id="565"/>
            <p14:sldId id="566"/>
            <p14:sldId id="567"/>
            <p14:sldId id="49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Черезов Николай Игоревич" initials="ЧНИ" lastIdx="20" clrIdx="0">
    <p:extLst/>
  </p:cmAuthor>
  <p:cmAuthor id="2" name="Виноградова Ольга Александровна" initials="ВОА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2008"/>
    <a:srgbClr val="9AC147"/>
    <a:srgbClr val="CC3300"/>
    <a:srgbClr val="FF7C80"/>
    <a:srgbClr val="1DFF83"/>
    <a:srgbClr val="F33D19"/>
    <a:srgbClr val="CC0000"/>
    <a:srgbClr val="C3654B"/>
    <a:srgbClr val="CC00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099" autoAdjust="0"/>
    <p:restoredTop sz="96859" autoAdjust="0"/>
  </p:normalViewPr>
  <p:slideViewPr>
    <p:cSldViewPr>
      <p:cViewPr>
        <p:scale>
          <a:sx n="80" d="100"/>
          <a:sy n="80" d="100"/>
        </p:scale>
        <p:origin x="-610" y="389"/>
      </p:cViewPr>
      <p:guideLst>
        <p:guide orient="horz" pos="1616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37440284412846E-2"/>
          <c:y val="2.7784584150098011E-2"/>
          <c:w val="0.63836374147728436"/>
          <c:h val="0.9722154158499020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Выездные проверки</c:v>
                </c:pt>
                <c:pt idx="1">
                  <c:v>Камеральные проверки</c:v>
                </c:pt>
                <c:pt idx="2">
                  <c:v>Добровольное уточнение налогоплательщиком налоговых обязательств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281.60000000000002</c:v>
                </c:pt>
                <c:pt idx="1">
                  <c:v>72.7</c:v>
                </c:pt>
                <c:pt idx="2">
                  <c:v>58.2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7679259917622325"/>
          <c:y val="4.6046235775565797E-2"/>
          <c:w val="0.31341720775880871"/>
          <c:h val="0.92389445402164971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156044390129495E-2"/>
          <c:y val="0"/>
          <c:w val="0.91761512095363884"/>
          <c:h val="0.868764081235202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Выездные проверки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НДС</c:v>
                </c:pt>
                <c:pt idx="1">
                  <c:v>Налог на прибыль</c:v>
                </c:pt>
                <c:pt idx="2">
                  <c:v>НДФЛ</c:v>
                </c:pt>
                <c:pt idx="3">
                  <c:v>Другие налоги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152.9</c:v>
                </c:pt>
                <c:pt idx="1">
                  <c:v>66</c:v>
                </c:pt>
                <c:pt idx="2">
                  <c:v>43.4</c:v>
                </c:pt>
                <c:pt idx="3">
                  <c:v>19.3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Камеральные проверки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НДС</c:v>
                </c:pt>
                <c:pt idx="1">
                  <c:v>Налог на прибыль</c:v>
                </c:pt>
                <c:pt idx="2">
                  <c:v>НДФЛ</c:v>
                </c:pt>
                <c:pt idx="3">
                  <c:v>Другие налоги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21.4</c:v>
                </c:pt>
                <c:pt idx="1">
                  <c:v>1.5</c:v>
                </c:pt>
                <c:pt idx="2">
                  <c:v>30.6</c:v>
                </c:pt>
                <c:pt idx="3">
                  <c:v>19.2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overlap val="-2"/>
        <c:axId val="97624448"/>
        <c:axId val="97605504"/>
      </c:barChart>
      <c:valAx>
        <c:axId val="97605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7624448"/>
        <c:crosses val="autoZero"/>
        <c:crossBetween val="between"/>
      </c:valAx>
      <c:catAx>
        <c:axId val="976244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97605504"/>
        <c:crosses val="autoZero"/>
        <c:auto val="1"/>
        <c:lblAlgn val="ctr"/>
        <c:lblOffset val="100"/>
        <c:noMultiLvlLbl val="0"/>
      </c:catAx>
    </c:plotArea>
    <c:legend>
      <c:legendPos val="r"/>
      <c:legendEntry>
        <c:idx val="0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="1"/>
            </a:pPr>
            <a:endParaRPr lang="ru-RU"/>
          </a:p>
        </c:txPr>
      </c:legendEntry>
      <c:layout>
        <c:manualLayout>
          <c:xMode val="edge"/>
          <c:yMode val="edge"/>
          <c:x val="0.46801940836645428"/>
          <c:y val="3.8795394083653678E-2"/>
          <c:w val="0.48019082788936479"/>
          <c:h val="0.24294983579847765"/>
        </c:manualLayout>
      </c:layout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05782970367402"/>
          <c:y val="9.0315119625133874E-2"/>
          <c:w val="0.73837575106350384"/>
          <c:h val="0.7842365509565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поступления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393.3</c:v>
                </c:pt>
                <c:pt idx="1">
                  <c:v>432.1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459072"/>
        <c:axId val="41460864"/>
      </c:barChart>
      <c:catAx>
        <c:axId val="41459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1460864"/>
        <c:crosses val="autoZero"/>
        <c:auto val="1"/>
        <c:lblAlgn val="ctr"/>
        <c:lblOffset val="100"/>
        <c:noMultiLvlLbl val="0"/>
      </c:catAx>
      <c:valAx>
        <c:axId val="41460864"/>
        <c:scaling>
          <c:orientation val="minMax"/>
          <c:max val="45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41459072"/>
        <c:crosses val="autoZero"/>
        <c:crossBetween val="between"/>
        <c:majorUnit val="50"/>
        <c:minorUnit val="50"/>
      </c:valAx>
    </c:plotArea>
    <c:plotVisOnly val="1"/>
    <c:dispBlanksAs val="gap"/>
    <c:showDLblsOverMax val="0"/>
  </c:chart>
  <c:txPr>
    <a:bodyPr/>
    <a:lstStyle/>
    <a:p>
      <a:pPr>
        <a:defRPr sz="1800" b="1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0.36339</cdr:x>
      <cdr:y>0.55171</cdr:y>
    </cdr:from>
    <cdr:to>
      <cdr:x>0.54042</cdr:x>
      <cdr:y>0.71573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660544" y="2664296"/>
          <a:ext cx="1296144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281,6 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0.17775</cdr:x>
      <cdr:y>0.10898</cdr:y>
    </cdr:from>
    <cdr:to>
      <cdr:x>0.34495</cdr:x>
      <cdr:y>0.28792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301403" y="526306"/>
          <a:ext cx="1224136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58,2 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0.07817</cdr:x>
      <cdr:y>0.37278</cdr:y>
    </cdr:from>
    <cdr:to>
      <cdr:x>0.24536</cdr:x>
      <cdr:y>0.55171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572312" y="1800200"/>
          <a:ext cx="1224136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72,7 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0.374</cdr:x>
      <cdr:y>0.73969</cdr:y>
    </cdr:from>
    <cdr:to>
      <cdr:x>0.50363</cdr:x>
      <cdr:y>0.85426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08556" y="3719150"/>
          <a:ext cx="1008112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1,5 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0.15178</cdr:x>
      <cdr:y>0.62512</cdr:y>
    </cdr:from>
    <cdr:to>
      <cdr:x>0.30919</cdr:x>
      <cdr:y>0.76834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180364" y="3143086"/>
          <a:ext cx="1224135" cy="7200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21,4 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0.48516</cdr:x>
      <cdr:y>0.52487</cdr:y>
    </cdr:from>
    <cdr:to>
      <cdr:x>0.61391</cdr:x>
      <cdr:y>0.64874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3773004" y="2639030"/>
          <a:ext cx="1001276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43,4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0.27215</cdr:x>
      <cdr:y>0.42462</cdr:y>
    </cdr:from>
    <cdr:to>
      <cdr:x>0.40703</cdr:x>
      <cdr:y>0.54849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2116468" y="2134974"/>
          <a:ext cx="1048948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66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0.8277</cdr:x>
      <cdr:y>0.66808</cdr:y>
    </cdr:from>
    <cdr:to>
      <cdr:x>0.95733</cdr:x>
      <cdr:y>0.79195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6436948" y="3359110"/>
          <a:ext cx="1008112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19.2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0.71659</cdr:x>
      <cdr:y>0.66808</cdr:y>
    </cdr:from>
    <cdr:to>
      <cdr:x>0.84622</cdr:x>
      <cdr:y>0.79195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5572852" y="3359110"/>
          <a:ext cx="1008112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19.3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0.59622</cdr:x>
      <cdr:y>0.6108</cdr:y>
    </cdr:from>
    <cdr:to>
      <cdr:x>0.72585</cdr:x>
      <cdr:y>0.73467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4636748" y="3071078"/>
          <a:ext cx="1008112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30,6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0.04067</cdr:x>
      <cdr:y>0.02362</cdr:y>
    </cdr:from>
    <cdr:to>
      <cdr:x>0.20733</cdr:x>
      <cdr:y>0.14749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316268" y="118750"/>
          <a:ext cx="1296144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152,9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0.05439</cdr:x>
      <cdr:y>0.4103</cdr:y>
    </cdr:from>
    <cdr:to>
      <cdr:x>0.14698</cdr:x>
      <cdr:y>0.53417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422988" y="2062966"/>
          <a:ext cx="720080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54,3%</a:t>
          </a:r>
        </a:p>
      </cdr:txBody>
    </cdr:sp>
  </cdr:relSizeAnchor>
  <cdr:relSizeAnchor xmlns:cdr="http://schemas.openxmlformats.org/drawingml/2006/chartDrawing">
    <cdr:from>
      <cdr:x>0.15178</cdr:x>
      <cdr:y>0.76834</cdr:y>
    </cdr:from>
    <cdr:to>
      <cdr:x>0.24437</cdr:x>
      <cdr:y>0.8922</cdr:y>
    </cdr:to>
    <cdr:sp macro="" textlink="">
      <cdr:nvSpPr>
        <cdr:cNvPr id="17" name="TextBox 1"/>
        <cdr:cNvSpPr txBox="1"/>
      </cdr:nvSpPr>
      <cdr:spPr>
        <a:xfrm xmlns:a="http://schemas.openxmlformats.org/drawingml/2006/main">
          <a:off x="1180364" y="3863166"/>
          <a:ext cx="720080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29,4%</a:t>
          </a:r>
        </a:p>
      </cdr:txBody>
    </cdr:sp>
  </cdr:relSizeAnchor>
  <cdr:relSizeAnchor xmlns:cdr="http://schemas.openxmlformats.org/drawingml/2006/chartDrawing">
    <cdr:from>
      <cdr:x>0.28141</cdr:x>
      <cdr:y>0.71105</cdr:y>
    </cdr:from>
    <cdr:to>
      <cdr:x>0.374</cdr:x>
      <cdr:y>0.83492</cdr:y>
    </cdr:to>
    <cdr:sp macro="" textlink="">
      <cdr:nvSpPr>
        <cdr:cNvPr id="18" name="TextBox 1"/>
        <cdr:cNvSpPr txBox="1"/>
      </cdr:nvSpPr>
      <cdr:spPr>
        <a:xfrm xmlns:a="http://schemas.openxmlformats.org/drawingml/2006/main">
          <a:off x="2188476" y="3575134"/>
          <a:ext cx="720080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23,4%</a:t>
          </a:r>
        </a:p>
      </cdr:txBody>
    </cdr:sp>
  </cdr:relSizeAnchor>
  <cdr:relSizeAnchor xmlns:cdr="http://schemas.openxmlformats.org/drawingml/2006/chartDrawing">
    <cdr:from>
      <cdr:x>0.6119</cdr:x>
      <cdr:y>0.73969</cdr:y>
    </cdr:from>
    <cdr:to>
      <cdr:x>0.70449</cdr:x>
      <cdr:y>0.86356</cdr:y>
    </cdr:to>
    <cdr:sp macro="" textlink="">
      <cdr:nvSpPr>
        <cdr:cNvPr id="19" name="TextBox 1"/>
        <cdr:cNvSpPr txBox="1"/>
      </cdr:nvSpPr>
      <cdr:spPr>
        <a:xfrm xmlns:a="http://schemas.openxmlformats.org/drawingml/2006/main">
          <a:off x="4758648" y="3719150"/>
          <a:ext cx="720080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42,1%</a:t>
          </a:r>
        </a:p>
      </cdr:txBody>
    </cdr:sp>
  </cdr:relSizeAnchor>
  <cdr:relSizeAnchor xmlns:cdr="http://schemas.openxmlformats.org/drawingml/2006/chartDrawing">
    <cdr:from>
      <cdr:x>0.83696</cdr:x>
      <cdr:y>0.76834</cdr:y>
    </cdr:from>
    <cdr:to>
      <cdr:x>0.92956</cdr:x>
      <cdr:y>0.8922</cdr:y>
    </cdr:to>
    <cdr:sp macro="" textlink="">
      <cdr:nvSpPr>
        <cdr:cNvPr id="20" name="TextBox 1"/>
        <cdr:cNvSpPr txBox="1"/>
      </cdr:nvSpPr>
      <cdr:spPr>
        <a:xfrm xmlns:a="http://schemas.openxmlformats.org/drawingml/2006/main">
          <a:off x="6508956" y="3863166"/>
          <a:ext cx="720080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26,4%</a:t>
          </a:r>
        </a:p>
      </cdr:txBody>
    </cdr:sp>
  </cdr:relSizeAnchor>
  <cdr:relSizeAnchor xmlns:cdr="http://schemas.openxmlformats.org/drawingml/2006/chartDrawing">
    <cdr:from>
      <cdr:x>0.74437</cdr:x>
      <cdr:y>0.76834</cdr:y>
    </cdr:from>
    <cdr:to>
      <cdr:x>0.83696</cdr:x>
      <cdr:y>0.8922</cdr:y>
    </cdr:to>
    <cdr:sp macro="" textlink="">
      <cdr:nvSpPr>
        <cdr:cNvPr id="21" name="TextBox 1"/>
        <cdr:cNvSpPr txBox="1"/>
      </cdr:nvSpPr>
      <cdr:spPr>
        <a:xfrm xmlns:a="http://schemas.openxmlformats.org/drawingml/2006/main">
          <a:off x="5788876" y="3863166"/>
          <a:ext cx="720080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6,9%</a:t>
          </a:r>
        </a:p>
      </cdr:txBody>
    </cdr:sp>
  </cdr:relSizeAnchor>
  <cdr:relSizeAnchor xmlns:cdr="http://schemas.openxmlformats.org/drawingml/2006/chartDrawing">
    <cdr:from>
      <cdr:x>0.51152</cdr:x>
      <cdr:y>0.72537</cdr:y>
    </cdr:from>
    <cdr:to>
      <cdr:x>0.60411</cdr:x>
      <cdr:y>0.84924</cdr:y>
    </cdr:to>
    <cdr:sp macro="" textlink="">
      <cdr:nvSpPr>
        <cdr:cNvPr id="22" name="TextBox 1"/>
        <cdr:cNvSpPr txBox="1"/>
      </cdr:nvSpPr>
      <cdr:spPr>
        <a:xfrm xmlns:a="http://schemas.openxmlformats.org/drawingml/2006/main">
          <a:off x="3978000" y="3647142"/>
          <a:ext cx="720080" cy="622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23,4%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0.25209</cdr:x>
      <cdr:y>0.06042</cdr:y>
    </cdr:from>
    <cdr:to>
      <cdr:x>0.43959</cdr:x>
      <cdr:y>0.19483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1776" y="288032"/>
          <a:ext cx="1340163" cy="640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393,3 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0.63493</cdr:x>
      <cdr:y>0</cdr:y>
    </cdr:from>
    <cdr:to>
      <cdr:x>0.82243</cdr:x>
      <cdr:y>0.13441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538080" y="0"/>
          <a:ext cx="1340162" cy="640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432,1 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млн. руб.</a:t>
          </a:r>
        </a:p>
      </cdr:txBody>
    </cdr:sp>
  </cdr:relSizeAnchor>
  <cdr:relSizeAnchor xmlns:cdr="http://schemas.openxmlformats.org/drawingml/2006/chartDrawing">
    <cdr:from>
      <cdr:x>0.42336</cdr:x>
      <cdr:y>0.13028</cdr:y>
    </cdr:from>
    <cdr:to>
      <cdr:x>0.63283</cdr:x>
      <cdr:y>0.19637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 flipV="1">
          <a:off x="3025912" y="621069"/>
          <a:ext cx="1497177" cy="315035"/>
        </a:xfrm>
        <a:prstGeom xmlns:a="http://schemas.openxmlformats.org/drawingml/2006/main" prst="straightConnector1">
          <a:avLst/>
        </a:prstGeom>
        <a:ln xmlns:a="http://schemas.openxmlformats.org/drawingml/2006/main" w="15875" cmpd="sng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0.47765</cdr:x>
      <cdr:y>0.15105</cdr:y>
    </cdr:from>
    <cdr:to>
      <cdr:x>0.66515</cdr:x>
      <cdr:y>0.28546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3413941" y="720080"/>
          <a:ext cx="1340163" cy="640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9.9 %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38994" cy="496252"/>
          </a:xfrm>
          <a:prstGeom prst="rect">
            <a:avLst/>
          </a:prstGeom>
        </p:spPr>
        <p:txBody>
          <a:bodyPr vert="horz" lIns="92451" tIns="46243" rIns="92451" bIns="4624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193" y="3"/>
            <a:ext cx="2938994" cy="496252"/>
          </a:xfrm>
          <a:prstGeom prst="rect">
            <a:avLst/>
          </a:prstGeom>
        </p:spPr>
        <p:txBody>
          <a:bodyPr vert="horz" lIns="92451" tIns="46243" rIns="92451" bIns="46243" rtlCol="0"/>
          <a:lstStyle>
            <a:lvl1pPr algn="r">
              <a:defRPr sz="1200"/>
            </a:lvl1pPr>
          </a:lstStyle>
          <a:p>
            <a:fld id="{635EE5EA-9820-489D-8EEF-533A33187946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51" tIns="46243" rIns="92451" bIns="4624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88" y="4715222"/>
            <a:ext cx="5426085" cy="4466269"/>
          </a:xfrm>
          <a:prstGeom prst="rect">
            <a:avLst/>
          </a:prstGeom>
        </p:spPr>
        <p:txBody>
          <a:bodyPr vert="horz" lIns="92451" tIns="46243" rIns="92451" bIns="4624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820"/>
            <a:ext cx="2938994" cy="496251"/>
          </a:xfrm>
          <a:prstGeom prst="rect">
            <a:avLst/>
          </a:prstGeom>
        </p:spPr>
        <p:txBody>
          <a:bodyPr vert="horz" lIns="92451" tIns="46243" rIns="92451" bIns="4624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193" y="9428820"/>
            <a:ext cx="2938994" cy="496251"/>
          </a:xfrm>
          <a:prstGeom prst="rect">
            <a:avLst/>
          </a:prstGeom>
        </p:spPr>
        <p:txBody>
          <a:bodyPr vert="horz" lIns="92451" tIns="46243" rIns="92451" bIns="46243" rtlCol="0" anchor="b"/>
          <a:lstStyle>
            <a:lvl1pPr algn="r">
              <a:defRPr sz="1200"/>
            </a:lvl1pPr>
          </a:lstStyle>
          <a:p>
            <a:fld id="{37535AEC-6240-45D3-A78A-C8D4CECEF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017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919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880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891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81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07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56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892969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5625"/>
              <a:t>Текст заголовка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892969" y="575964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50"/>
            </a:lvl1pPr>
            <a:lvl2pPr marL="0" indent="160729" algn="ctr">
              <a:spcBef>
                <a:spcPts val="0"/>
              </a:spcBef>
              <a:buSzTx/>
              <a:buNone/>
              <a:defRPr sz="2250"/>
            </a:lvl2pPr>
            <a:lvl3pPr marL="0" indent="321457" algn="ctr">
              <a:spcBef>
                <a:spcPts val="0"/>
              </a:spcBef>
              <a:buSzTx/>
              <a:buNone/>
              <a:defRPr sz="2250"/>
            </a:lvl3pPr>
            <a:lvl4pPr marL="0" indent="482186" algn="ctr">
              <a:spcBef>
                <a:spcPts val="0"/>
              </a:spcBef>
              <a:buSzTx/>
              <a:buNone/>
              <a:defRPr sz="2250"/>
            </a:lvl4pPr>
            <a:lvl5pPr marL="0" indent="642915" algn="ctr">
              <a:spcBef>
                <a:spcPts val="0"/>
              </a:spcBef>
              <a:buSzTx/>
              <a:buNone/>
              <a:defRPr sz="2250"/>
            </a:lvl5pPr>
          </a:lstStyle>
          <a:p>
            <a:pPr lvl="0">
              <a:defRPr sz="1800"/>
            </a:pPr>
            <a:r>
              <a:rPr sz="2250"/>
              <a:t>Уровень текста 1</a:t>
            </a:r>
          </a:p>
          <a:p>
            <a:pPr lvl="1">
              <a:defRPr sz="1800"/>
            </a:pPr>
            <a:r>
              <a:rPr sz="2250"/>
              <a:t>Уровень текста 2</a:t>
            </a:r>
          </a:p>
          <a:p>
            <a:pPr lvl="2">
              <a:defRPr sz="1800"/>
            </a:pPr>
            <a:r>
              <a:rPr sz="2250"/>
              <a:t>Уровень текста 3</a:t>
            </a:r>
          </a:p>
          <a:p>
            <a:pPr lvl="3">
              <a:defRPr sz="1800"/>
            </a:pPr>
            <a:r>
              <a:rPr sz="2250"/>
              <a:t>Уровень текста 4</a:t>
            </a:r>
          </a:p>
          <a:p>
            <a:pPr lvl="4">
              <a:defRPr sz="1800"/>
            </a:pPr>
            <a:r>
              <a:rPr sz="2250"/>
              <a:t>Уровень текста 5</a:t>
            </a:r>
          </a:p>
        </p:txBody>
      </p:sp>
    </p:spTree>
    <p:extLst>
      <p:ext uri="{BB962C8B-B14F-4D97-AF65-F5344CB8AC3E}">
        <p14:creationId xmlns:p14="http://schemas.microsoft.com/office/powerpoint/2010/main" val="163368145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935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77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7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82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028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96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95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78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68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  <p:sldLayoutId id="214748398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577291"/>
            <a:ext cx="8514758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контрольной работы налоговых органов </a:t>
            </a:r>
          </a:p>
          <a:p>
            <a:pPr algn="ctr" defTabSz="1043056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Хакасия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выявлению и пресечению схем </a:t>
            </a:r>
          </a:p>
          <a:p>
            <a:pPr algn="ctr" defTabSz="1043056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незаконной налоговой оптимизации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95936" y="5589240"/>
            <a:ext cx="4392488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3157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424936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Установленные в ходе проверки обстоятельства: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2028747"/>
            <a:ext cx="7675780" cy="4829253"/>
          </a:xfrm>
        </p:spPr>
        <p:txBody>
          <a:bodyPr/>
          <a:lstStyle/>
          <a:p>
            <a:pPr lvl="0" algn="just"/>
            <a:r>
              <a:rPr lang="ru-RU" sz="1800" dirty="0" smtClean="0">
                <a:solidFill>
                  <a:schemeClr val="tx1"/>
                </a:solidFill>
              </a:rPr>
              <a:t>1. Спорные </a:t>
            </a:r>
            <a:r>
              <a:rPr lang="ru-RU" sz="1800" dirty="0">
                <a:solidFill>
                  <a:schemeClr val="tx1"/>
                </a:solidFill>
              </a:rPr>
              <a:t>транспортные услуги выполнены самим проверяемым налогоплательщиком и формально оформлены от взаимозависимого лица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lvl="0" algn="just"/>
            <a:endParaRPr lang="ru-RU" sz="1800" dirty="0" smtClean="0">
              <a:solidFill>
                <a:schemeClr val="tx1"/>
              </a:solidFill>
            </a:endParaRPr>
          </a:p>
          <a:p>
            <a:pPr lvl="0" algn="just"/>
            <a:r>
              <a:rPr lang="ru-RU" sz="1800" dirty="0" smtClean="0">
                <a:solidFill>
                  <a:schemeClr val="tx1"/>
                </a:solidFill>
              </a:rPr>
              <a:t>2. Взаимозависимое лицо зарегистрировано по инициативе руководителя организации на бывшего работника.</a:t>
            </a:r>
            <a:endParaRPr lang="ru-RU" sz="1800" dirty="0">
              <a:solidFill>
                <a:schemeClr val="tx1"/>
              </a:solidFill>
            </a:endParaRPr>
          </a:p>
          <a:p>
            <a:pPr lvl="0" algn="just"/>
            <a:endParaRPr lang="ru-RU" sz="1800" dirty="0" smtClean="0">
              <a:solidFill>
                <a:schemeClr val="tx1"/>
              </a:solidFill>
            </a:endParaRPr>
          </a:p>
          <a:p>
            <a:pPr lvl="0" algn="just"/>
            <a:r>
              <a:rPr lang="ru-RU" sz="1800" dirty="0" smtClean="0">
                <a:solidFill>
                  <a:schemeClr val="tx1"/>
                </a:solidFill>
              </a:rPr>
              <a:t>3. Взаимозависимое </a:t>
            </a:r>
            <a:r>
              <a:rPr lang="ru-RU" sz="1800" dirty="0">
                <a:solidFill>
                  <a:schemeClr val="tx1"/>
                </a:solidFill>
              </a:rPr>
              <a:t>лицо не обладает признаками самостоятельно действующего хозяйствующего </a:t>
            </a:r>
            <a:r>
              <a:rPr lang="ru-RU" sz="1800" dirty="0" smtClean="0">
                <a:solidFill>
                  <a:schemeClr val="tx1"/>
                </a:solidFill>
              </a:rPr>
              <a:t>субъекта. </a:t>
            </a:r>
          </a:p>
          <a:p>
            <a:pPr lvl="0" algn="just"/>
            <a:endParaRPr lang="ru-RU" sz="1800" dirty="0" smtClean="0">
              <a:solidFill>
                <a:schemeClr val="tx1"/>
              </a:solidFill>
            </a:endParaRPr>
          </a:p>
          <a:p>
            <a:pPr lvl="0" algn="just"/>
            <a:r>
              <a:rPr lang="ru-RU" sz="1800" dirty="0" smtClean="0">
                <a:solidFill>
                  <a:schemeClr val="tx1"/>
                </a:solidFill>
              </a:rPr>
              <a:t>4. Отсутствует </a:t>
            </a:r>
            <a:r>
              <a:rPr lang="ru-RU" sz="1800" dirty="0">
                <a:solidFill>
                  <a:schemeClr val="tx1"/>
                </a:solidFill>
              </a:rPr>
              <a:t>источник вычета по </a:t>
            </a:r>
            <a:r>
              <a:rPr lang="ru-RU" sz="1800" dirty="0" smtClean="0">
                <a:solidFill>
                  <a:schemeClr val="tx1"/>
                </a:solidFill>
              </a:rPr>
              <a:t>НДС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(взаимозависимым лицом начисленный НДС не уплачен в бюджет).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94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424936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Схема ухода от налогообложения </a:t>
            </a:r>
            <a:r>
              <a:rPr lang="ru-RU" sz="3200" dirty="0" smtClean="0"/>
              <a:t>№4: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879812" y="1534166"/>
            <a:ext cx="3096344" cy="1152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 fontScale="625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Организация А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300" b="1" dirty="0">
              <a:latin typeface="+mj-lt"/>
              <a:ea typeface="+mj-ea"/>
              <a:cs typeface="+mj-cs"/>
            </a:endParaRPr>
          </a:p>
          <a:p>
            <a:pPr algn="ctr" defTabSz="1043056">
              <a:spcBef>
                <a:spcPct val="0"/>
              </a:spcBef>
            </a:pPr>
            <a:r>
              <a:rPr lang="ru-RU" sz="3200" b="1" dirty="0"/>
              <a:t>выгодоприобретатель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1236" y="3645024"/>
            <a:ext cx="3096344" cy="11521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Организация Б</a:t>
            </a:r>
          </a:p>
          <a:p>
            <a:pPr algn="ctr" defTabSz="1043056">
              <a:spcBef>
                <a:spcPct val="0"/>
              </a:spcBef>
            </a:pPr>
            <a:r>
              <a:rPr lang="ru-RU" sz="2300" dirty="0" smtClean="0"/>
              <a:t>подконтрольная</a:t>
            </a:r>
            <a:r>
              <a:rPr lang="ru-RU" sz="2300" dirty="0"/>
              <a:t>, взаимозависимая </a:t>
            </a:r>
            <a:r>
              <a:rPr lang="ru-RU" sz="2300" dirty="0" smtClean="0"/>
              <a:t>организация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2708920"/>
            <a:ext cx="345638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+mj-lt"/>
                <a:ea typeface="+mj-ea"/>
                <a:cs typeface="+mj-cs"/>
              </a:rPr>
              <a:t>Выполнение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+mj-lt"/>
                <a:ea typeface="+mj-ea"/>
                <a:cs typeface="+mj-cs"/>
              </a:rPr>
              <a:t>строительно-монтажных работ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5085184"/>
            <a:ext cx="3096344" cy="1152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 fontScale="70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Организации выполняющие строительные работы</a:t>
            </a:r>
          </a:p>
        </p:txBody>
      </p:sp>
      <p:sp>
        <p:nvSpPr>
          <p:cNvPr id="13" name="Штриховая стрелка вправо 12"/>
          <p:cNvSpPr/>
          <p:nvPr/>
        </p:nvSpPr>
        <p:spPr>
          <a:xfrm rot="16200000">
            <a:off x="4010863" y="2986670"/>
            <a:ext cx="834242" cy="421464"/>
          </a:xfrm>
          <a:prstGeom prst="stripedRightArrow">
            <a:avLst>
              <a:gd name="adj1" fmla="val 50865"/>
              <a:gd name="adj2" fmla="val 66667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427984" y="5085184"/>
            <a:ext cx="3838994" cy="1152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Организации не осуществляющие реальной финансово-хозяйственной деятельности</a:t>
            </a:r>
          </a:p>
        </p:txBody>
      </p:sp>
      <p:sp>
        <p:nvSpPr>
          <p:cNvPr id="3" name="Стрелка углом 2"/>
          <p:cNvSpPr/>
          <p:nvPr/>
        </p:nvSpPr>
        <p:spPr>
          <a:xfrm>
            <a:off x="1547664" y="4005064"/>
            <a:ext cx="1296144" cy="986906"/>
          </a:xfrm>
          <a:prstGeom prst="ben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трелка углом 14"/>
          <p:cNvSpPr/>
          <p:nvPr/>
        </p:nvSpPr>
        <p:spPr>
          <a:xfrm flipH="1">
            <a:off x="6156176" y="3975542"/>
            <a:ext cx="1313180" cy="986906"/>
          </a:xfrm>
          <a:prstGeom prst="ben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3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24936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Установленные в ходе проверки обстоятельства: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340768"/>
            <a:ext cx="7848872" cy="4829253"/>
          </a:xfrm>
        </p:spPr>
        <p:txBody>
          <a:bodyPr/>
          <a:lstStyle/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1. Создание </a:t>
            </a:r>
            <a:r>
              <a:rPr lang="ru-RU" sz="1800" dirty="0">
                <a:solidFill>
                  <a:schemeClr val="tx1"/>
                </a:solidFill>
              </a:rPr>
              <a:t>организации – посредника по инициативе  учредителя </a:t>
            </a:r>
            <a:r>
              <a:rPr lang="ru-RU" sz="1800" dirty="0" smtClean="0">
                <a:solidFill>
                  <a:schemeClr val="tx1"/>
                </a:solidFill>
              </a:rPr>
              <a:t>  проверяемого </a:t>
            </a:r>
            <a:r>
              <a:rPr lang="ru-RU" sz="1800" dirty="0">
                <a:solidFill>
                  <a:schemeClr val="tx1"/>
                </a:solidFill>
              </a:rPr>
              <a:t>налогоплательщика, с целью, не связанной с осуществлением реальной хозяйственной </a:t>
            </a:r>
            <a:r>
              <a:rPr lang="ru-RU" sz="1800" dirty="0" smtClean="0">
                <a:solidFill>
                  <a:schemeClr val="tx1"/>
                </a:solidFill>
              </a:rPr>
              <a:t>деятельности.</a:t>
            </a:r>
          </a:p>
          <a:p>
            <a:pPr algn="just"/>
            <a:endParaRPr lang="ru-RU" sz="800" dirty="0">
              <a:solidFill>
                <a:schemeClr val="tx1"/>
              </a:solidFill>
            </a:endParaRP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2. Заключение </a:t>
            </a:r>
            <a:r>
              <a:rPr lang="ru-RU" sz="1800" dirty="0">
                <a:solidFill>
                  <a:schemeClr val="tx1"/>
                </a:solidFill>
              </a:rPr>
              <a:t>договоров субподряда с фактическими </a:t>
            </a:r>
            <a:r>
              <a:rPr lang="ru-RU" sz="1800" dirty="0" smtClean="0">
                <a:solidFill>
                  <a:schemeClr val="tx1"/>
                </a:solidFill>
              </a:rPr>
              <a:t>исполнителями, должностными лицами проверяемого налогоплательщика.</a:t>
            </a:r>
          </a:p>
          <a:p>
            <a:pPr algn="just"/>
            <a:endParaRPr lang="ru-RU" sz="800" dirty="0">
              <a:solidFill>
                <a:schemeClr val="tx1"/>
              </a:solidFill>
            </a:endParaRP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3. Отсутствие </a:t>
            </a:r>
            <a:r>
              <a:rPr lang="ru-RU" sz="1800" dirty="0">
                <a:solidFill>
                  <a:schemeClr val="tx1"/>
                </a:solidFill>
              </a:rPr>
              <a:t>у </a:t>
            </a:r>
            <a:r>
              <a:rPr lang="ru-RU" sz="1800" dirty="0" smtClean="0">
                <a:solidFill>
                  <a:schemeClr val="tx1"/>
                </a:solidFill>
              </a:rPr>
              <a:t>организации - </a:t>
            </a:r>
            <a:r>
              <a:rPr lang="ru-RU" sz="1800" dirty="0">
                <a:solidFill>
                  <a:schemeClr val="tx1"/>
                </a:solidFill>
              </a:rPr>
              <a:t>посредника иных </a:t>
            </a:r>
            <a:r>
              <a:rPr lang="ru-RU" sz="1800" dirty="0" smtClean="0">
                <a:solidFill>
                  <a:schemeClr val="tx1"/>
                </a:solidFill>
              </a:rPr>
              <a:t>заказчиков.</a:t>
            </a:r>
          </a:p>
          <a:p>
            <a:pPr marL="661541" indent="-342900" algn="just">
              <a:buAutoNum type="arabicParenR" startAt="3"/>
            </a:pPr>
            <a:endParaRPr lang="ru-RU" sz="800" dirty="0" smtClean="0">
              <a:solidFill>
                <a:schemeClr val="tx1"/>
              </a:solidFill>
            </a:endParaRP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4. Представление </a:t>
            </a:r>
            <a:r>
              <a:rPr lang="ru-RU" sz="1800" dirty="0">
                <a:solidFill>
                  <a:schemeClr val="tx1"/>
                </a:solidFill>
              </a:rPr>
              <a:t>и подписание бухгалтерской и налоговой отчетности одними </a:t>
            </a:r>
            <a:r>
              <a:rPr lang="ru-RU" sz="1800" dirty="0" smtClean="0">
                <a:solidFill>
                  <a:schemeClr val="tx1"/>
                </a:solidFill>
              </a:rPr>
              <a:t>должностными </a:t>
            </a:r>
            <a:r>
              <a:rPr lang="ru-RU" sz="1800" dirty="0">
                <a:solidFill>
                  <a:schemeClr val="tx1"/>
                </a:solidFill>
              </a:rPr>
              <a:t>лицами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800" dirty="0" smtClean="0">
                <a:solidFill>
                  <a:schemeClr val="tx1"/>
                </a:solidFill>
              </a:rPr>
              <a:t>                       </a:t>
            </a:r>
            <a:endParaRPr lang="ru-RU" sz="800" dirty="0">
              <a:solidFill>
                <a:schemeClr val="tx1"/>
              </a:solidFill>
            </a:endParaRP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5. отсутствие </a:t>
            </a:r>
            <a:r>
              <a:rPr lang="ru-RU" sz="1800" dirty="0">
                <a:solidFill>
                  <a:schemeClr val="tx1"/>
                </a:solidFill>
              </a:rPr>
              <a:t>у организации - посредника </a:t>
            </a:r>
            <a:r>
              <a:rPr lang="ru-RU" sz="1800" dirty="0" smtClean="0">
                <a:solidFill>
                  <a:schemeClr val="tx1"/>
                </a:solidFill>
              </a:rPr>
              <a:t>персонала</a:t>
            </a:r>
            <a:r>
              <a:rPr lang="ru-RU" sz="1800" dirty="0">
                <a:solidFill>
                  <a:schemeClr val="tx1"/>
                </a:solidFill>
              </a:rPr>
              <a:t>, необходимого для выполнения работ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marL="661541" indent="-342900" algn="just">
              <a:buAutoNum type="arabicParenR" startAt="5"/>
            </a:pPr>
            <a:endParaRPr lang="ru-RU" sz="800" dirty="0">
              <a:solidFill>
                <a:schemeClr val="tx1"/>
              </a:solidFill>
            </a:endParaRP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6) формированием   </a:t>
            </a:r>
            <a:r>
              <a:rPr lang="ru-RU" sz="1800" dirty="0">
                <a:solidFill>
                  <a:schemeClr val="tx1"/>
                </a:solidFill>
              </a:rPr>
              <a:t>организацией – посредником расходов по налогу на прибыль и налоговых вычетов по НДС от лиц, не осуществляющих реальную хозяйственную </a:t>
            </a:r>
            <a:r>
              <a:rPr lang="ru-RU" sz="1800" dirty="0" smtClean="0">
                <a:solidFill>
                  <a:schemeClr val="tx1"/>
                </a:solidFill>
              </a:rPr>
              <a:t>деятельность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288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3692644"/>
            <a:ext cx="8096532" cy="129614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95936" y="5589240"/>
            <a:ext cx="4392488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9547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9348" y="6237312"/>
            <a:ext cx="7319617" cy="6052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0112" y="2564904"/>
            <a:ext cx="2448272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187624" y="404664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70C0"/>
                </a:solidFill>
              </a:rPr>
              <a:t>Доначислено</a:t>
            </a:r>
            <a:r>
              <a:rPr lang="ru-RU" sz="3200" b="1" dirty="0" smtClean="0">
                <a:solidFill>
                  <a:srgbClr val="0070C0"/>
                </a:solidFill>
              </a:rPr>
              <a:t> по результатам контрольной работы</a:t>
            </a:r>
            <a:endParaRPr lang="ru-RU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8177449"/>
              </p:ext>
            </p:extLst>
          </p:nvPr>
        </p:nvGraphicFramePr>
        <p:xfrm>
          <a:off x="539552" y="1481883"/>
          <a:ext cx="7776864" cy="5027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796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9348" y="6237312"/>
            <a:ext cx="7319617" cy="6052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0112" y="2564904"/>
            <a:ext cx="2448272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99348" y="381816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Структура </a:t>
            </a:r>
            <a:r>
              <a:rPr lang="ru-RU" sz="3200" b="1" dirty="0" err="1" smtClean="0">
                <a:solidFill>
                  <a:srgbClr val="0070C0"/>
                </a:solidFill>
              </a:rPr>
              <a:t>доначисленных</a:t>
            </a:r>
            <a:r>
              <a:rPr lang="ru-RU" sz="3200" b="1" dirty="0" smtClean="0">
                <a:solidFill>
                  <a:srgbClr val="0070C0"/>
                </a:solidFill>
              </a:rPr>
              <a:t> платежей по результатам проверок</a:t>
            </a:r>
            <a:endParaRPr lang="ru-RU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0654815"/>
              </p:ext>
            </p:extLst>
          </p:nvPr>
        </p:nvGraphicFramePr>
        <p:xfrm>
          <a:off x="467544" y="1510050"/>
          <a:ext cx="8108668" cy="5027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3469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9348" y="6237312"/>
            <a:ext cx="7319617" cy="6052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0112" y="2564904"/>
            <a:ext cx="2448272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187624" y="404664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Сумма поступивших платежей по результатам контрольной работы</a:t>
            </a:r>
            <a:endParaRPr lang="ru-RU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5923697"/>
              </p:ext>
            </p:extLst>
          </p:nvPr>
        </p:nvGraphicFramePr>
        <p:xfrm>
          <a:off x="680544" y="1628800"/>
          <a:ext cx="7704856" cy="5119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098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Схема ухода от налогообложения № 1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843808" y="1694238"/>
            <a:ext cx="3442337" cy="1152128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Организация «А»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банкрот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3808" y="4376376"/>
            <a:ext cx="3443628" cy="1152128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Организация «Б»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800" b="1" dirty="0" smtClean="0">
              <a:latin typeface="+mj-lt"/>
              <a:ea typeface="+mj-ea"/>
              <a:cs typeface="+mj-cs"/>
            </a:endParaRP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выгодоприобретатель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41811" y="2846366"/>
            <a:ext cx="3024336" cy="129614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Договор возмездного оказания услуг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Договор аренды</a:t>
            </a:r>
          </a:p>
        </p:txBody>
      </p:sp>
      <p:sp>
        <p:nvSpPr>
          <p:cNvPr id="20" name="Выгнутая вправо стрелка 19"/>
          <p:cNvSpPr/>
          <p:nvPr/>
        </p:nvSpPr>
        <p:spPr>
          <a:xfrm>
            <a:off x="6324542" y="1916832"/>
            <a:ext cx="2346022" cy="3456384"/>
          </a:xfrm>
          <a:prstGeom prst="curvedLeftArrow">
            <a:avLst>
              <a:gd name="adj1" fmla="val 14823"/>
              <a:gd name="adj2" fmla="val 27621"/>
              <a:gd name="adj3" fmla="val 14370"/>
            </a:avLst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 flipH="1">
            <a:off x="751164" y="1916832"/>
            <a:ext cx="2069396" cy="3456384"/>
          </a:xfrm>
          <a:prstGeom prst="curvedLeftArrow">
            <a:avLst>
              <a:gd name="adj1" fmla="val 14823"/>
              <a:gd name="adj2" fmla="val 27621"/>
              <a:gd name="adj3" fmla="val 14370"/>
            </a:avLst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9672" y="2996952"/>
            <a:ext cx="1776952" cy="129614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Договор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купли-продажи</a:t>
            </a:r>
          </a:p>
        </p:txBody>
      </p:sp>
      <p:sp>
        <p:nvSpPr>
          <p:cNvPr id="2" name="Умножение 1"/>
          <p:cNvSpPr/>
          <p:nvPr/>
        </p:nvSpPr>
        <p:spPr>
          <a:xfrm>
            <a:off x="-491808" y="2425590"/>
            <a:ext cx="3312368" cy="2526850"/>
          </a:xfrm>
          <a:prstGeom prst="mathMultiply">
            <a:avLst>
              <a:gd name="adj1" fmla="val 5661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60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424936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Установленные в ходе проверки обстоятельства: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916832"/>
            <a:ext cx="7675780" cy="4829253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    1</a:t>
            </a:r>
            <a:r>
              <a:rPr lang="ru-RU" sz="1600" dirty="0">
                <a:solidFill>
                  <a:schemeClr val="tx1"/>
                </a:solidFill>
              </a:rPr>
              <a:t>.  Признание Арбитражным судом налогоплательщика А несостоятельным (банкротом) и осведомленность должностных лиц проверяемого налогоплательщика Б и его контрагента о неправомерном выделении НДС в счетах-фактурах при реализации добытого полезного ископаемого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800" dirty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    2</a:t>
            </a:r>
            <a:r>
              <a:rPr lang="ru-RU" sz="1600" dirty="0">
                <a:solidFill>
                  <a:schemeClr val="tx1"/>
                </a:solidFill>
              </a:rPr>
              <a:t>. Согласованность действий налогоплательщика А и налогоплательщика Б вследствие их взаимозависимости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800" dirty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    3</a:t>
            </a:r>
            <a:r>
              <a:rPr lang="ru-RU" sz="1600" dirty="0">
                <a:solidFill>
                  <a:schemeClr val="tx1"/>
                </a:solidFill>
              </a:rPr>
              <a:t>.  Заключение  договоров аренды имущества и возмездного оказания услуг с организацией-банкротом, прикрывающих собой сделку по реализации (купле-продаже) добытого полезного ископаемого. 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800" dirty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    4</a:t>
            </a:r>
            <a:r>
              <a:rPr lang="ru-RU" sz="1600" dirty="0">
                <a:solidFill>
                  <a:schemeClr val="tx1"/>
                </a:solidFill>
              </a:rPr>
              <a:t>. Отсутствие источника вычета по </a:t>
            </a:r>
            <a:r>
              <a:rPr lang="ru-RU" sz="1600" dirty="0" smtClean="0">
                <a:solidFill>
                  <a:schemeClr val="tx1"/>
                </a:solidFill>
              </a:rPr>
              <a:t>НДС (неуплата начисленного НДС банкротом). </a:t>
            </a:r>
          </a:p>
          <a:p>
            <a:pPr algn="just"/>
            <a:endParaRPr lang="ru-RU" sz="800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    5</a:t>
            </a:r>
            <a:r>
              <a:rPr lang="ru-RU" sz="1600" dirty="0">
                <a:solidFill>
                  <a:schemeClr val="tx1"/>
                </a:solidFill>
              </a:rPr>
              <a:t>. Нарушение условий выданной налогоплательщику А лицензии на пользование недрами.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45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424936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Схема ухода от налогообложения № </a:t>
            </a:r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344637" y="2108269"/>
            <a:ext cx="2544668" cy="13681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Сдача в аренду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48164" y="3302365"/>
            <a:ext cx="2376264" cy="936104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Имущество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7584" y="1844823"/>
            <a:ext cx="3815194" cy="1491603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Организация 1</a:t>
            </a:r>
          </a:p>
          <a:p>
            <a:pPr algn="ctr" defTabSz="1043056">
              <a:spcBef>
                <a:spcPct val="0"/>
              </a:spcBef>
            </a:pPr>
            <a:r>
              <a:rPr lang="ru-RU" sz="2000" b="1" dirty="0">
                <a:latin typeface="+mj-lt"/>
                <a:ea typeface="+mj-ea"/>
                <a:cs typeface="+mj-cs"/>
              </a:rPr>
              <a:t>выгодоприобретатель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+mj-lt"/>
                <a:ea typeface="+mj-ea"/>
                <a:cs typeface="+mj-cs"/>
              </a:rPr>
              <a:t>Общая система налогообложения</a:t>
            </a:r>
            <a:endParaRPr kumimoji="0" lang="ru-RU" sz="14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4581128"/>
            <a:ext cx="3864044" cy="18002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Организация 2</a:t>
            </a:r>
          </a:p>
          <a:p>
            <a:pPr algn="ctr" defTabSz="1043056">
              <a:spcBef>
                <a:spcPct val="0"/>
              </a:spcBef>
            </a:pPr>
            <a:endParaRPr lang="ru-RU" b="1" dirty="0" smtClean="0">
              <a:latin typeface="+mj-lt"/>
              <a:ea typeface="+mj-ea"/>
              <a:cs typeface="+mj-cs"/>
            </a:endParaRPr>
          </a:p>
          <a:p>
            <a:pPr algn="ctr" defTabSz="1043056">
              <a:spcBef>
                <a:spcPct val="0"/>
              </a:spcBef>
            </a:pPr>
            <a:r>
              <a:rPr lang="ru-RU" sz="3300" b="1" dirty="0" smtClean="0">
                <a:latin typeface="+mj-lt"/>
                <a:ea typeface="+mj-ea"/>
                <a:cs typeface="+mj-cs"/>
              </a:rPr>
              <a:t>подконтрольная</a:t>
            </a:r>
            <a:r>
              <a:rPr lang="ru-RU" sz="3300" b="1" dirty="0">
                <a:latin typeface="+mj-lt"/>
                <a:ea typeface="+mj-ea"/>
                <a:cs typeface="+mj-cs"/>
              </a:rPr>
              <a:t>, взаимозависимая организация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500" dirty="0" smtClean="0">
              <a:latin typeface="+mj-lt"/>
              <a:ea typeface="+mj-ea"/>
              <a:cs typeface="+mj-cs"/>
            </a:endParaRP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300" dirty="0" smtClean="0">
                <a:latin typeface="+mj-lt"/>
                <a:ea typeface="+mj-ea"/>
                <a:cs typeface="+mj-cs"/>
              </a:rPr>
              <a:t>Упрощенная система налогообложения</a:t>
            </a:r>
            <a:endParaRPr kumimoji="0" lang="ru-RU" sz="33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75589" y="4755192"/>
            <a:ext cx="2304256" cy="85077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Приобретение и регистрация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9441222">
            <a:off x="4618398" y="4614974"/>
            <a:ext cx="1631322" cy="280433"/>
          </a:xfrm>
          <a:prstGeom prst="rightArrow">
            <a:avLst>
              <a:gd name="adj1" fmla="val 27926"/>
              <a:gd name="adj2" fmla="val 148089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2458763">
            <a:off x="4625767" y="2878434"/>
            <a:ext cx="1437741" cy="280433"/>
          </a:xfrm>
          <a:prstGeom prst="rightArrow">
            <a:avLst>
              <a:gd name="adj1" fmla="val 30438"/>
              <a:gd name="adj2" fmla="val 148089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35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424936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Установленные в ходе проверки </a:t>
            </a:r>
            <a:r>
              <a:rPr lang="ru-RU" sz="3200" dirty="0" smtClean="0">
                <a:solidFill>
                  <a:schemeClr val="tx1"/>
                </a:solidFill>
              </a:rPr>
              <a:t>обстоятельства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72816"/>
            <a:ext cx="7992888" cy="4829253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1.Преднамеренное </a:t>
            </a:r>
            <a:r>
              <a:rPr lang="ru-RU" sz="1600" dirty="0">
                <a:solidFill>
                  <a:schemeClr val="tx1"/>
                </a:solidFill>
              </a:rPr>
              <a:t>создание и регистрация организаций, применяющих упрощенную систему налогообложения, освобождающую от уплаты налога на имущество организаций с целью последующего оформления в собственность объектов недвижимости 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2. Заключение договоров аренды одновременно с переходом </a:t>
            </a:r>
            <a:r>
              <a:rPr lang="ru-RU" sz="1600" dirty="0">
                <a:solidFill>
                  <a:schemeClr val="tx1"/>
                </a:solidFill>
              </a:rPr>
              <a:t>права собственности  на спорные объекты к </a:t>
            </a:r>
            <a:r>
              <a:rPr lang="ru-RU" sz="1600" dirty="0" smtClean="0">
                <a:solidFill>
                  <a:schemeClr val="tx1"/>
                </a:solidFill>
              </a:rPr>
              <a:t>организациям-арендодателям. </a:t>
            </a:r>
            <a:endParaRPr lang="ru-RU" sz="1600" dirty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3.Организации-арендодатели </a:t>
            </a:r>
            <a:r>
              <a:rPr lang="ru-RU" sz="1600" dirty="0">
                <a:solidFill>
                  <a:schemeClr val="tx1"/>
                </a:solidFill>
              </a:rPr>
              <a:t>не осуществляли самостоятельной финансово-хозяйственной деятельности, не имели иных источников доходов, а спорные объекты приобретены на заемные средства проверяемого налогоплательщика.</a:t>
            </a: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4</a:t>
            </a:r>
            <a:r>
              <a:rPr lang="ru-RU" sz="1600" dirty="0">
                <a:solidFill>
                  <a:schemeClr val="tx1"/>
                </a:solidFill>
              </a:rPr>
              <a:t>. Взаимозависимость проверяемого налогоплательщика и организаций арендодателей, подконтрольность арендодателей проверяемому Обществу, согласованность их действий.</a:t>
            </a:r>
          </a:p>
          <a:p>
            <a:pPr algn="just"/>
            <a:endParaRPr lang="ru-RU" sz="1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2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424936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Схема ухода от налогообложения №</a:t>
            </a:r>
            <a:r>
              <a:rPr lang="ru-RU" sz="3200" dirty="0" smtClean="0"/>
              <a:t>3: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2276872"/>
            <a:ext cx="2448272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4876" y="2132856"/>
            <a:ext cx="3405316" cy="1262668"/>
          </a:xfrm>
          <a:prstGeom prst="rect">
            <a:avLst/>
          </a:prstGeom>
          <a:gradFill>
            <a:gsLst>
              <a:gs pos="0">
                <a:schemeClr val="bg2">
                  <a:lumMod val="9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Организация Х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900" b="1" dirty="0">
              <a:latin typeface="+mj-lt"/>
              <a:ea typeface="+mj-ea"/>
              <a:cs typeface="+mj-cs"/>
            </a:endParaRPr>
          </a:p>
          <a:p>
            <a:pPr algn="ctr" defTabSz="1043056">
              <a:spcBef>
                <a:spcPct val="0"/>
              </a:spcBef>
            </a:pPr>
            <a:r>
              <a:rPr lang="ru-RU" sz="2000" b="1" dirty="0">
                <a:latin typeface="+mj-lt"/>
                <a:ea typeface="+mj-ea"/>
                <a:cs typeface="+mj-cs"/>
              </a:rPr>
              <a:t>выгодоприобретатель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4876" y="4797152"/>
            <a:ext cx="3405316" cy="1296144"/>
          </a:xfrm>
          <a:prstGeom prst="rect">
            <a:avLst/>
          </a:prstGeom>
          <a:gradFill>
            <a:gsLst>
              <a:gs pos="0">
                <a:schemeClr val="bg2">
                  <a:lumMod val="91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Организация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Y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700" dirty="0" smtClean="0">
                <a:latin typeface="+mj-lt"/>
                <a:ea typeface="+mj-ea"/>
                <a:cs typeface="+mj-cs"/>
              </a:rPr>
              <a:t>подконтрольная, взаимозависимая организация</a:t>
            </a:r>
            <a:endParaRPr kumimoji="0" lang="ru-RU" sz="13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824" y="3829040"/>
            <a:ext cx="2952328" cy="85077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+mj-lt"/>
                <a:ea typeface="+mj-ea"/>
                <a:cs typeface="+mj-cs"/>
              </a:rPr>
              <a:t>Оказание транспортных услуг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Выгнутая вправо стрелка 14"/>
          <p:cNvSpPr/>
          <p:nvPr/>
        </p:nvSpPr>
        <p:spPr>
          <a:xfrm rot="10800000">
            <a:off x="1547664" y="2564904"/>
            <a:ext cx="1208174" cy="2872936"/>
          </a:xfrm>
          <a:prstGeom prst="curvedLef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21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597</Words>
  <Application>Microsoft Office PowerPoint</Application>
  <PresentationFormat>Экран (4:3)</PresentationFormat>
  <Paragraphs>131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3_Present_FNS2012_A4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Схема ухода от налогообложения № 1</vt:lpstr>
      <vt:lpstr>Установленные в ходе проверки обстоятельства:</vt:lpstr>
      <vt:lpstr>Схема ухода от налогообложения № 2</vt:lpstr>
      <vt:lpstr>Установленные в ходе проверки обстоятельства:</vt:lpstr>
      <vt:lpstr>Схема ухода от налогообложения №3:</vt:lpstr>
      <vt:lpstr>Установленные в ходе проверки обстоятельства:</vt:lpstr>
      <vt:lpstr>Схема ухода от налогообложения №4:</vt:lpstr>
      <vt:lpstr>Установленные в ходе проверки обстоятельства: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Предпосылки применения рискоориентированного подхода</dc:title>
  <dc:creator>Сатин Дмитрий Станиславович</dc:creator>
  <cp:lastModifiedBy>Иванчик Владимир Николаевич</cp:lastModifiedBy>
  <cp:revision>2517</cp:revision>
  <cp:lastPrinted>2019-05-14T10:15:26Z</cp:lastPrinted>
  <dcterms:created xsi:type="dcterms:W3CDTF">2013-10-27T06:34:00Z</dcterms:created>
  <dcterms:modified xsi:type="dcterms:W3CDTF">2019-05-15T01:49:56Z</dcterms:modified>
</cp:coreProperties>
</file>